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binary/octet-stream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aseline="0" kern="1200" sz="21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jpe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lci_surgery.htm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T3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https://deidt7p41jzcy.cloudfront.net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lymph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lymph nodes</a:t>
            </a:r>
          </a:p>
          <a:p>
            <a:pPr lvl="0"/>
            <a:r>
              <a:rPr b="1"/>
              <a:t>N1</a:t>
            </a:r>
            <a:r>
              <a:rPr/>
              <a:t> cancers have spread to the lymph nodes.</a:t>
            </a:r>
          </a:p>
        </p:txBody>
      </p:sp>
      <p:pic>
        <p:nvPicPr>
          <p:cNvPr descr="https://deidt7p41jzcy.cloudfront.net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https://deidt7p41jzcy.cloudfront.net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PET scan is similar to a CT scan, and uses a small amount of tracer to light up areas of cancer.</a:t>
            </a:r>
          </a:p>
        </p:txBody>
      </p:sp>
      <p:pic>
        <p:nvPicPr>
          <p:cNvPr descr="https://deidt7p41jzcy.cloudfront.net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probe in scope</a:t>
            </a:r>
          </a:p>
          <a:p>
            <a:pPr lvl="0"/>
            <a:r>
              <a:rPr/>
              <a:t>Evaluates T stage of cancer</a:t>
            </a:r>
          </a:p>
        </p:txBody>
      </p:sp>
      <p:pic>
        <p:nvPicPr>
          <p:cNvPr descr="https://deidt7p41jzcy.cloudfront.net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incisions 1/4” long</a:t>
            </a:r>
          </a:p>
          <a:p>
            <a:pPr lvl="0"/>
            <a:r>
              <a:rPr/>
              <a:t>A telescope is used to examine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https://deidt7p41jzcy.cloudfront.net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br/>
                <a:r>
                  <a:rPr/>
                  <a:t>Superficial (T1)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Endoscopic Therapy</a:t>
                </a:r>
                <a:br/>
                <a:br/>
                <a:r>
                  <a:rPr/>
                  <a:t>Localized (T1b/T2)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</a:t>
                </a:r>
                <a:br/>
                <a:br/>
                <a:r>
                  <a:rPr/>
                  <a:t>Locally-advanced (T3)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  <a:br/>
                <a:br/>
                <a:r>
                  <a:rPr/>
                  <a:t>Metastatic (M1)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Chemotherapy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https://deidt7p41jzcy.cloudfront.net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https://deidt7p41jzcy.cloudfront.net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https://deidt7p41jzcy.cloudfront.net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https://deidt7p41jzcy.cloudfront.net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https://deidt7p41jzcy.cloudfront.net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https://deidt7p41jzcy.cloudfront.net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given together over 6 weeks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Chemotherapy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 b="1"/>
                  <a:t>Surgery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cause irritation of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Adenocarcinoma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“Sandwich” chemotherapy before + after surgery:</a:t>
                </a:r>
              </a:p>
              <a:p>
                <a:pPr lvl="0" indent="0" marL="0">
                  <a:buNone/>
                </a:pPr>
                <a:r>
                  <a:rPr/>
                  <a:t>Chemo (8 wks)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Chemo (8 wks)</a:t>
                </a:r>
              </a:p>
              <a:p>
                <a:pPr lvl="0" indent="0" marL="0">
                  <a:buNone/>
                </a:pPr>
                <a:r>
                  <a:rPr/>
                  <a:t>Two different drug combinations:</a:t>
                </a:r>
              </a:p>
              <a:p>
                <a:pPr lvl="0"/>
                <a:r>
                  <a:rPr/>
                  <a:t>FLOT (more effective)</a:t>
                </a:r>
              </a:p>
              <a:p>
                <a:pPr lvl="0"/>
                <a:r>
                  <a:rPr/>
                  <a:t>FOLFOX (better tolerated)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“Sandwich” Chemotherapy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Leucovorion</a:t>
            </a:r>
          </a:p>
          <a:p>
            <a:pPr lvl="0"/>
            <a:r>
              <a:rPr/>
              <a:t>Oxaliplatin</a:t>
            </a:r>
          </a:p>
          <a:p>
            <a:pPr lvl="0"/>
            <a:r>
              <a:rPr/>
              <a:t>Taxotere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FOLFOX</a:t>
            </a:r>
          </a:p>
          <a:p>
            <a:pPr lvl="0"/>
            <a:r>
              <a:rPr/>
              <a:t>5-FU</a:t>
            </a:r>
          </a:p>
          <a:p>
            <a:pPr lvl="0"/>
            <a:r>
              <a:rPr/>
              <a:t>Leucovorin</a:t>
            </a:r>
          </a:p>
          <a:p>
            <a:pPr lvl="0"/>
            <a:r>
              <a:rPr/>
              <a:t>Oxaliplatin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 + Radiation</a:t>
            </a:r>
          </a:p>
          <a:p>
            <a:pPr lvl="0"/>
            <a:r>
              <a:rPr/>
              <a:t>Chemo+Radiation (6 wks)</a:t>
            </a:r>
          </a:p>
          <a:p>
            <a:pPr lvl="0"/>
            <a:r>
              <a:rPr/>
              <a:t>Surgery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Chemotherapy</a:t>
            </a:r>
          </a:p>
          <a:p>
            <a:pPr lvl="0"/>
            <a:r>
              <a:rPr/>
              <a:t>Chemotherapy (8 wks)</a:t>
            </a:r>
          </a:p>
          <a:p>
            <a:pPr lvl="0"/>
            <a:r>
              <a:rPr/>
              <a:t>Surgery</a:t>
            </a:r>
          </a:p>
          <a:p>
            <a:pPr lvl="0"/>
            <a:r>
              <a:rPr/>
              <a:t>Chemotherapy (8 wks)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Adenocarcinoma Treatment Options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CROSS Chemo + Radiation</a:t>
                </a:r>
              </a:p>
              <a:p>
                <a:pPr lvl="0"/>
                <a:r>
                  <a:rPr/>
                  <a:t>Longer track record</a:t>
                </a:r>
              </a:p>
              <a:p>
                <a:pPr lvl="0"/>
                <a:r>
                  <a:rPr/>
                  <a:t>Better tolerated</a:t>
                </a:r>
              </a:p>
              <a:p>
                <a:pPr lvl="0"/>
                <a:r>
                  <a:rPr/>
                  <a:t>Port usually placed</a:t>
                </a:r>
              </a:p>
              <a:p>
                <a:pPr lvl="0"/>
                <a:r>
                  <a:rPr/>
                  <a:t>Eating worse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better</a:t>
                </a:r>
              </a:p>
              <a:p>
                <a:pPr lvl="0"/>
                <a:r>
                  <a:rPr/>
                  <a:t>May need feeding tube</a:t>
                </a:r>
              </a:p>
            </p:txBody>
          </p:sp>
        </mc:Choice>
      </mc:AlternateContent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FLOT Chemotherapy</a:t>
            </a:r>
          </a:p>
          <a:p>
            <a:pPr lvl="0"/>
            <a:r>
              <a:rPr/>
              <a:t>More effective</a:t>
            </a:r>
          </a:p>
          <a:p>
            <a:pPr lvl="0"/>
            <a:r>
              <a:rPr/>
              <a:t>More side effects</a:t>
            </a:r>
          </a:p>
          <a:p>
            <a:pPr lvl="0"/>
            <a:r>
              <a:rPr/>
              <a:t>Port always required</a:t>
            </a:r>
          </a:p>
          <a:p>
            <a:pPr lvl="0"/>
            <a:r>
              <a:rPr/>
              <a:t>Eating gets slowly better</a:t>
            </a:r>
          </a:p>
          <a:p>
            <a:pPr lvl="0"/>
            <a:r>
              <a:rPr/>
              <a:t>Feeding tube less likely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Chemotherapy drugs are administered intravenously.</a:t>
            </a:r>
          </a:p>
          <a:p>
            <a:pPr lvl="0" indent="0" marL="0">
              <a:buNone/>
            </a:pPr>
            <a:r>
              <a:rPr/>
              <a:t>There are several options for intravenous access:</a:t>
            </a:r>
          </a:p>
          <a:p>
            <a:pPr lvl="0"/>
            <a:r>
              <a:rPr/>
              <a:t>Peripheral IVs in the hand</a:t>
            </a:r>
          </a:p>
          <a:p>
            <a:pPr lvl="0"/>
            <a:r>
              <a:rPr/>
              <a:t>PICC line (Peripheral Inserted Central Catheter)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into a vein in the hand or arm</a:t>
            </a:r>
          </a:p>
          <a:p>
            <a:pPr lvl="0"/>
            <a:r>
              <a:rPr/>
              <a:t>Allows administration of chemotherapy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chemotherapy</a:t>
            </a:r>
          </a:p>
        </p:txBody>
      </p:sp>
      <p:pic>
        <p:nvPicPr>
          <p:cNvPr descr="https://deidt7p41jzcy.cloudfront.net/peripheral-venous-catheter-427167-7_960_720-pixaba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PICC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Placed in Radiology</a:t>
            </a:r>
          </a:p>
          <a:p>
            <a:pPr lvl="0"/>
            <a:r>
              <a:rPr/>
              <a:t>Stay in place during all of treatment</a:t>
            </a:r>
          </a:p>
          <a:p>
            <a:pPr lvl="0"/>
            <a:r>
              <a:rPr/>
              <a:t>Needs to be kept clean and dry</a:t>
            </a:r>
          </a:p>
          <a:p>
            <a:pPr lvl="0"/>
            <a:r>
              <a:rPr/>
              <a:t>Suitable for FLOT chemotherapy</a:t>
            </a:r>
          </a:p>
        </p:txBody>
      </p:sp>
      <p:pic>
        <p:nvPicPr>
          <p:cNvPr descr="https://deidt7p41jzcy.cloudfront.net/comm_pic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511300"/>
            <a:ext cx="4191000" cy="309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that makes the administration of chemotherapy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Suitable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https://deidt7p41jzcy.cloudfront.net/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the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 on their own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https://deidt7p41jzcy.cloudfront.net/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https://deidt7p41jzcy.cloudfront.net/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(or PET) scan performed after preoperative therapy</a:t>
            </a:r>
          </a:p>
          <a:p>
            <a:pPr lvl="0" indent="0" marL="0">
              <a:buNone/>
            </a:pPr>
            <a:br/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Preparing for Cancer Treatment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Physician</a:t>
            </a:r>
          </a:p>
          <a:p>
            <a:pPr lvl="0"/>
            <a:r>
              <a:rPr/>
              <a:t>MyAtrium Portal</a:t>
            </a:r>
          </a:p>
          <a:p>
            <a:pPr lvl="0"/>
            <a:r>
              <a:rPr/>
              <a:t>Exercise</a:t>
            </a:r>
          </a:p>
          <a:p>
            <a:pPr lvl="0"/>
            <a:r>
              <a:rPr/>
              <a:t>Smoking Cessation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PCP is 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Call our referral line at (844) 235-6998 if you need a PCP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  <a:b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days/week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some activity every day)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www.freddomfromsmoking.org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Surgery Slideshow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Layers of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Mucosa - Inner layer</a:t>
            </a:r>
            <a:br/>
            <a:br/>
          </a:p>
          <a:p>
            <a:pPr lvl="0"/>
            <a:r>
              <a:rPr/>
              <a:t>Muscle wall (muscularis)</a:t>
            </a:r>
            <a:br/>
            <a:br/>
          </a:p>
          <a:p>
            <a:pPr lvl="0"/>
            <a:r>
              <a:rPr/>
              <a:t>Lymph nodes located in fat outside the muscle</a:t>
            </a:r>
          </a:p>
        </p:txBody>
      </p:sp>
      <p:pic>
        <p:nvPicPr>
          <p:cNvPr descr="https://deidt7p41jzcy.cloudfront.net/tumor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https://deidt7p41jzcy.cloudfront.net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https://deidt7p41jzcy.cloudfront.net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https://deidt7p41jzcy.cloudfront.net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Cancer of the Esophagus and GE Junction</dc:title>
  <dc:creator/>
  <cp:keywords/>
  <dcterms:created xsi:type="dcterms:W3CDTF">2025-01-21T12:51:58Z</dcterms:created>
  <dcterms:modified xsi:type="dcterms:W3CDTF">2025-01-21T12:51:58Z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